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sldIdLst>
    <p:sldId id="256" r:id="rId2"/>
    <p:sldId id="305" r:id="rId3"/>
    <p:sldId id="306" r:id="rId4"/>
    <p:sldId id="307" r:id="rId5"/>
    <p:sldId id="308" r:id="rId6"/>
    <p:sldId id="309" r:id="rId7"/>
    <p:sldId id="310" r:id="rId8"/>
    <p:sldId id="311" r:id="rId9"/>
    <p:sldId id="313" r:id="rId10"/>
    <p:sldId id="312" r:id="rId11"/>
    <p:sldId id="314" r:id="rId12"/>
    <p:sldId id="316" r:id="rId13"/>
    <p:sldId id="317" r:id="rId14"/>
    <p:sldId id="315" r:id="rId15"/>
    <p:sldId id="318" r:id="rId16"/>
    <p:sldId id="319" r:id="rId17"/>
    <p:sldId id="320" r:id="rId18"/>
    <p:sldId id="321" r:id="rId19"/>
    <p:sldId id="322" r:id="rId20"/>
    <p:sldId id="323" r:id="rId21"/>
    <p:sldId id="324" r:id="rId22"/>
    <p:sldId id="325" r:id="rId23"/>
    <p:sldId id="304" r:id="rId24"/>
    <p:sldId id="261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hannon Quinn" initials="SQ" lastIdx="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803"/>
    <p:restoredTop sz="77891"/>
  </p:normalViewPr>
  <p:slideViewPr>
    <p:cSldViewPr snapToGrid="0" snapToObjects="1">
      <p:cViewPr varScale="1">
        <p:scale>
          <a:sx n="98" d="100"/>
          <a:sy n="98" d="100"/>
        </p:scale>
        <p:origin x="93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FDCB19-D9D4-924A-B86C-6BD99E8FF0CC}" type="datetimeFigureOut">
              <a:rPr lang="en-US" smtClean="0"/>
              <a:t>11/1/21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0F3DF1-AE44-3246-9A38-D824A9ADAB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961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0F3DF1-AE44-3246-9A38-D824A9ADABF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1505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19FB2-3AAB-4D03-B13A-2960828C78E3}" type="datetimeFigureOut">
              <a:rPr lang="en-US" dirty="0"/>
              <a:t>11/1/21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0C674-7DFC-42FE-B9CD-82963CDB1557}" type="datetimeFigureOut">
              <a:rPr lang="en-US" dirty="0"/>
              <a:t>11/1/21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6456F-F47D-4F25-8053-2A695DA0CA7D}" type="datetimeFigureOut">
              <a:rPr lang="en-US" dirty="0"/>
              <a:t>11/1/21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C7379-69CC-4837-9905-BEBA22830C8A}" type="datetimeFigureOut">
              <a:rPr lang="en-US" dirty="0"/>
              <a:t>11/1/21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B8B7E-8AEE-4F10-BFEE-C999AD004D36}" type="datetimeFigureOut">
              <a:rPr lang="en-US" dirty="0"/>
              <a:t>11/1/21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8F3F9-58BC-440B-B37B-805B9055EF92}" type="datetimeFigureOut">
              <a:rPr lang="en-US" dirty="0"/>
              <a:t>11/1/21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A53AF-48EA-489D-8260-9DCAB666386A}" type="datetimeFigureOut">
              <a:rPr lang="en-US" dirty="0"/>
              <a:t>11/1/21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D02AE-B9A4-47BD-AF8E-97E16144138B}" type="datetimeFigureOut">
              <a:rPr lang="en-US" dirty="0"/>
              <a:t>11/1/21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FD78B-DB02-4362-BCDC-98A55456977C}" type="datetimeFigureOut">
              <a:rPr lang="en-US" dirty="0"/>
              <a:t>11/1/21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16976-5D93-46E4-A98A-FAD63E4D0EA8}" type="datetimeFigureOut">
              <a:rPr lang="en-US" dirty="0"/>
              <a:t>11/1/21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9F4F5-F4D2-4D2A-AB60-88D37ADCB869}" type="datetimeFigureOut">
              <a:rPr lang="en-US" dirty="0"/>
              <a:t>11/1/21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BC6CE-6D1E-47E5-8859-F31AC5380EB2}" type="datetimeFigureOut">
              <a:rPr lang="en-US" dirty="0"/>
              <a:t>11/1/21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4E7C4-4DA4-404D-9965-B13F2DD7D8BF}" type="datetimeFigureOut">
              <a:rPr lang="en-US" dirty="0"/>
              <a:t>11/1/21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FB7AA-4A53-424F-AD41-70827B6504BA}" type="datetimeFigureOut">
              <a:rPr lang="en-US" dirty="0"/>
              <a:t>11/1/21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84882-FB12-4BC8-9960-9AD8104D7FAE}" type="datetimeFigureOut">
              <a:rPr lang="en-US" dirty="0"/>
              <a:t>11/1/21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1BD23-6E54-4D9D-AD88-A2813C73CC25}" type="datetimeFigureOut">
              <a:rPr lang="en-US" dirty="0"/>
              <a:t>11/1/21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1A834-4F3C-4AF9-9C74-05EC35A0F292}" type="datetimeFigureOut">
              <a:rPr lang="en-US" dirty="0"/>
              <a:t>11/1/21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51CF1133-3259-4C45-BABA-5B62D9C6F78D}" type="datetimeFigureOut">
              <a:rPr lang="en-US" dirty="0"/>
              <a:t>11/1/21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tif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www.asimovinstitute.org/neural-network-zoo/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tif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eeplearningbook.org/contents/convnets.html" TargetMode="External"/><Relationship Id="rId2" Type="http://schemas.openxmlformats.org/officeDocument/2006/relationships/hyperlink" Target="http://www.asimovinstitute.org/neural-network-zoo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leonardoaraujosantos.gitbooks.io/artificial-inteligence/" TargetMode="External"/><Relationship Id="rId5" Type="http://schemas.openxmlformats.org/officeDocument/2006/relationships/hyperlink" Target="https://iamaaditya.github.io/2016/03/one-by-one-convolution/" TargetMode="External"/><Relationship Id="rId4" Type="http://schemas.openxmlformats.org/officeDocument/2006/relationships/hyperlink" Target="https://github.com/vdumoulin/conv_arithmetic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www.asimovinstitute.org/neural-network-zoo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7200"/>
              <a:t>Convolutional Neural Networks</a:t>
            </a:r>
            <a:endParaRPr lang="en-US" sz="72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CSCI 4360/6360 Data Science II</a:t>
            </a:r>
          </a:p>
        </p:txBody>
      </p:sp>
    </p:spTree>
    <p:extLst>
      <p:ext uri="{BB962C8B-B14F-4D97-AF65-F5344CB8AC3E}">
        <p14:creationId xmlns:p14="http://schemas.microsoft.com/office/powerpoint/2010/main" val="6700172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Pooling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4"/>
            <a:ext cx="5111467" cy="5032375"/>
          </a:xfrm>
        </p:spPr>
        <p:txBody>
          <a:bodyPr/>
          <a:lstStyle/>
          <a:p>
            <a:r>
              <a:rPr lang="en-US" dirty="0"/>
              <a:t>Repeated convolutions can generate large intermediate feature maps</a:t>
            </a:r>
          </a:p>
          <a:p>
            <a:r>
              <a:rPr lang="en-US" dirty="0"/>
              <a:t>“Pooling” is used to reduce dimensionality of feature maps while maintaining most informative features</a:t>
            </a:r>
          </a:p>
          <a:p>
            <a:r>
              <a:rPr lang="en-US" dirty="0"/>
              <a:t>Mean-pooling, </a:t>
            </a:r>
            <a:r>
              <a:rPr lang="en-US" b="1" dirty="0"/>
              <a:t>max-pooling</a:t>
            </a:r>
          </a:p>
          <a:p>
            <a:r>
              <a:rPr lang="en-US" dirty="0"/>
              <a:t>Functions as a </a:t>
            </a:r>
            <a:r>
              <a:rPr lang="en-US" dirty="0" err="1"/>
              <a:t>regularizer</a:t>
            </a:r>
            <a:r>
              <a:rPr lang="en-US" dirty="0"/>
              <a:t> (or an infinitely-strong prior)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5455" y="1825625"/>
            <a:ext cx="6975079" cy="402166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l="39236"/>
          <a:stretch/>
        </p:blipFill>
        <p:spPr>
          <a:xfrm>
            <a:off x="6039976" y="2498310"/>
            <a:ext cx="5566035" cy="267629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8478" y="2161966"/>
            <a:ext cx="5509030" cy="3348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060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4"/>
            <a:ext cx="9802000" cy="5235576"/>
          </a:xfrm>
        </p:spPr>
        <p:txBody>
          <a:bodyPr>
            <a:normAutofit/>
          </a:bodyPr>
          <a:lstStyle/>
          <a:p>
            <a:r>
              <a:rPr lang="en-US" dirty="0"/>
              <a:t>Different filter topologies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Captures long-range pixel dependencies</a:t>
            </a:r>
          </a:p>
          <a:p>
            <a:r>
              <a:rPr lang="en-US" i="1" dirty="0"/>
              <a:t>Very </a:t>
            </a:r>
            <a:r>
              <a:rPr lang="en-US" dirty="0"/>
              <a:t>computationally expensive to implement</a:t>
            </a:r>
            <a:endParaRPr lang="en-US" i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507" y="2414853"/>
            <a:ext cx="10754293" cy="3376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123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4"/>
            <a:ext cx="10233800" cy="5032375"/>
          </a:xfrm>
        </p:spPr>
        <p:txBody>
          <a:bodyPr/>
          <a:lstStyle/>
          <a:p>
            <a:r>
              <a:rPr lang="en-US" dirty="0"/>
              <a:t>Key point: </a:t>
            </a:r>
            <a:r>
              <a:rPr lang="en-US" b="1" dirty="0"/>
              <a:t>parameter sharing</a:t>
            </a:r>
          </a:p>
          <a:p>
            <a:endParaRPr lang="en-US" dirty="0"/>
          </a:p>
          <a:p>
            <a:r>
              <a:rPr lang="en-US" dirty="0"/>
              <a:t>Images are sparse</a:t>
            </a:r>
          </a:p>
          <a:p>
            <a:pPr lvl="1"/>
            <a:r>
              <a:rPr lang="en-US" dirty="0"/>
              <a:t>Pixel dependencies</a:t>
            </a:r>
            <a:br>
              <a:rPr lang="en-US" dirty="0"/>
            </a:br>
            <a:r>
              <a:rPr lang="en-US" dirty="0"/>
              <a:t>don’t span </a:t>
            </a:r>
            <a:br>
              <a:rPr lang="en-US" dirty="0"/>
            </a:br>
            <a:r>
              <a:rPr lang="en-US" dirty="0"/>
              <a:t>arbitrarily large</a:t>
            </a:r>
            <a:br>
              <a:rPr lang="en-US" dirty="0"/>
            </a:br>
            <a:r>
              <a:rPr lang="en-US" dirty="0"/>
              <a:t>distances</a:t>
            </a:r>
          </a:p>
          <a:p>
            <a:pPr lvl="1"/>
            <a:r>
              <a:rPr lang="en-US" dirty="0"/>
              <a:t>Important effects</a:t>
            </a:r>
            <a:br>
              <a:rPr lang="en-US" dirty="0"/>
            </a:br>
            <a:r>
              <a:rPr lang="en-US" dirty="0"/>
              <a:t>are local</a:t>
            </a:r>
          </a:p>
          <a:p>
            <a:r>
              <a:rPr lang="en-US" dirty="0"/>
              <a:t>Instead of a fully-connected network</a:t>
            </a:r>
            <a:r>
              <a:rPr lang="mr-IN" dirty="0"/>
              <a:t>…</a:t>
            </a:r>
            <a:endParaRPr lang="en-US" dirty="0"/>
          </a:p>
          <a:p>
            <a:r>
              <a:rPr lang="mr-IN" dirty="0"/>
              <a:t>…</a:t>
            </a:r>
            <a:r>
              <a:rPr lang="en-US" dirty="0"/>
              <a:t>we have one that is more sparsely-connected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4261" t="17522" r="13264"/>
          <a:stretch/>
        </p:blipFill>
        <p:spPr>
          <a:xfrm>
            <a:off x="4495799" y="2438400"/>
            <a:ext cx="7078134" cy="28072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29"/>
          <a:stretch/>
        </p:blipFill>
        <p:spPr>
          <a:xfrm>
            <a:off x="5070018" y="2247239"/>
            <a:ext cx="6299200" cy="318584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971"/>
          <a:stretch/>
        </p:blipFill>
        <p:spPr>
          <a:xfrm>
            <a:off x="5023765" y="2247239"/>
            <a:ext cx="6299200" cy="3189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093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 Sharing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400" y="1690688"/>
            <a:ext cx="11379200" cy="4391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3723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CNNs in Practice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5"/>
            <a:ext cx="2639201" cy="4351338"/>
          </a:xfrm>
        </p:spPr>
        <p:txBody>
          <a:bodyPr/>
          <a:lstStyle/>
          <a:p>
            <a:r>
              <a:rPr lang="en-US" dirty="0"/>
              <a:t>Stacked</a:t>
            </a:r>
          </a:p>
          <a:p>
            <a:pPr lvl="1"/>
            <a:r>
              <a:rPr lang="en-US" dirty="0"/>
              <a:t>Convolutions</a:t>
            </a:r>
          </a:p>
          <a:p>
            <a:pPr lvl="1"/>
            <a:r>
              <a:rPr lang="en-US" dirty="0"/>
              <a:t>Pools</a:t>
            </a:r>
          </a:p>
          <a:p>
            <a:pPr lvl="1"/>
            <a:r>
              <a:rPr lang="en-US" dirty="0"/>
              <a:t>Activations</a:t>
            </a:r>
          </a:p>
          <a:p>
            <a:r>
              <a:rPr lang="en-US" dirty="0"/>
              <a:t>Fully-connected classification layer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9201" y="1825625"/>
            <a:ext cx="812800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930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CNNs in Practice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Pattern can be repeated several times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Still “deep”, but convolutions are </a:t>
            </a:r>
            <a:r>
              <a:rPr lang="en-US" b="1" dirty="0"/>
              <a:t>the most important part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34892"/>
            <a:ext cx="12192000" cy="1818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9397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CNNs in Practice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5"/>
            <a:ext cx="10496267" cy="4351338"/>
          </a:xfrm>
        </p:spPr>
        <p:txBody>
          <a:bodyPr/>
          <a:lstStyle/>
          <a:p>
            <a:r>
              <a:rPr lang="en-US" dirty="0"/>
              <a:t>Filters are the things that “search” for something in particular in an image</a:t>
            </a:r>
          </a:p>
          <a:p>
            <a:r>
              <a:rPr lang="en-US" dirty="0"/>
              <a:t>To search for many different things, have many different filters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0600" y="3299620"/>
            <a:ext cx="6056521" cy="30122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510360"/>
            <a:ext cx="4800600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785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CNNs in Practice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4"/>
            <a:ext cx="10233800" cy="5032375"/>
          </a:xfrm>
        </p:spPr>
        <p:txBody>
          <a:bodyPr>
            <a:normAutofit/>
          </a:bodyPr>
          <a:lstStyle/>
          <a:p>
            <a:r>
              <a:rPr lang="en-US" dirty="0" err="1"/>
              <a:t>Hyperparameters</a:t>
            </a:r>
            <a:r>
              <a:rPr lang="en-US" dirty="0"/>
              <a:t> relevant to CNNs:</a:t>
            </a:r>
          </a:p>
          <a:p>
            <a:endParaRPr lang="en-US" dirty="0"/>
          </a:p>
          <a:p>
            <a:r>
              <a:rPr lang="en-US" dirty="0"/>
              <a:t>Kernel size</a:t>
            </a:r>
          </a:p>
          <a:p>
            <a:pPr lvl="1"/>
            <a:r>
              <a:rPr lang="en-US" dirty="0"/>
              <a:t>Usually small</a:t>
            </a:r>
          </a:p>
          <a:p>
            <a:r>
              <a:rPr lang="en-US" dirty="0"/>
              <a:t>Stride</a:t>
            </a:r>
          </a:p>
          <a:p>
            <a:pPr lvl="1"/>
            <a:r>
              <a:rPr lang="en-US" dirty="0"/>
              <a:t>Usually 1 (larger for pooling layers)</a:t>
            </a:r>
          </a:p>
          <a:p>
            <a:r>
              <a:rPr lang="en-US" dirty="0"/>
              <a:t>Zero padding depth</a:t>
            </a:r>
          </a:p>
          <a:p>
            <a:pPr lvl="1"/>
            <a:r>
              <a:rPr lang="en-US" dirty="0"/>
              <a:t>Enough to permit convolutional output size to be the same as input size</a:t>
            </a:r>
          </a:p>
          <a:p>
            <a:r>
              <a:rPr lang="en-US" dirty="0"/>
              <a:t>Number of convolutional filters</a:t>
            </a:r>
          </a:p>
          <a:p>
            <a:pPr lvl="1"/>
            <a:r>
              <a:rPr lang="en-US" dirty="0"/>
              <a:t>Number of “patterns” for the network to search for</a:t>
            </a:r>
          </a:p>
        </p:txBody>
      </p:sp>
    </p:spTree>
    <p:extLst>
      <p:ext uri="{BB962C8B-B14F-4D97-AF65-F5344CB8AC3E}">
        <p14:creationId xmlns:p14="http://schemas.microsoft.com/office/powerpoint/2010/main" val="20552432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CNNs in Practice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5"/>
            <a:ext cx="5822666" cy="4351338"/>
          </a:xfrm>
        </p:spPr>
        <p:txBody>
          <a:bodyPr/>
          <a:lstStyle/>
          <a:p>
            <a:r>
              <a:rPr lang="en-US" dirty="0"/>
              <a:t>1x1 convolutions are a special case</a:t>
            </a:r>
          </a:p>
          <a:p>
            <a:endParaRPr lang="en-US" dirty="0"/>
          </a:p>
          <a:p>
            <a:r>
              <a:rPr lang="en-US" dirty="0"/>
              <a:t>Convolve the </a:t>
            </a:r>
            <a:r>
              <a:rPr lang="en-US" b="1" dirty="0"/>
              <a:t>feature maps</a:t>
            </a:r>
            <a:r>
              <a:rPr lang="en-US" dirty="0"/>
              <a:t>, rather than the </a:t>
            </a:r>
            <a:r>
              <a:rPr lang="en-US" b="1" dirty="0"/>
              <a:t>pixel maps</a:t>
            </a:r>
            <a:endParaRPr lang="en-US" dirty="0"/>
          </a:p>
          <a:p>
            <a:endParaRPr lang="en-US" dirty="0"/>
          </a:p>
          <a:p>
            <a:r>
              <a:rPr lang="en-US" dirty="0"/>
              <a:t>Function as a dimensionality reduction step (like pooling)</a:t>
            </a:r>
          </a:p>
          <a:p>
            <a:pPr lvl="1"/>
            <a:r>
              <a:rPr lang="en-US" dirty="0"/>
              <a:t>Can also be used in pooling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2666" y="173567"/>
            <a:ext cx="5080000" cy="656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97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CNN Applications: Object Localization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5"/>
            <a:ext cx="3604400" cy="4351338"/>
          </a:xfrm>
        </p:spPr>
        <p:txBody>
          <a:bodyPr/>
          <a:lstStyle/>
          <a:p>
            <a:r>
              <a:rPr lang="en-US" dirty="0"/>
              <a:t>Two discrete steps:</a:t>
            </a:r>
          </a:p>
          <a:p>
            <a:pPr lvl="1"/>
            <a:r>
              <a:rPr lang="en-US" dirty="0"/>
              <a:t>Localizing a bounding box (</a:t>
            </a:r>
            <a:r>
              <a:rPr lang="en-US" i="1" dirty="0"/>
              <a:t>regression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Identifying the object (</a:t>
            </a:r>
            <a:r>
              <a:rPr lang="en-US" i="1" dirty="0"/>
              <a:t>classification</a:t>
            </a:r>
            <a:r>
              <a:rPr lang="en-US" dirty="0"/>
              <a:t>)</a:t>
            </a:r>
          </a:p>
          <a:p>
            <a:r>
              <a:rPr lang="en-US" dirty="0"/>
              <a:t>Generate “region proposals”</a:t>
            </a:r>
          </a:p>
          <a:p>
            <a:r>
              <a:rPr lang="en-US" dirty="0"/>
              <a:t>Classification accuracy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5933" y="1825625"/>
            <a:ext cx="7365831" cy="302012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10" t="19290" b="20279"/>
          <a:stretch/>
        </p:blipFill>
        <p:spPr>
          <a:xfrm>
            <a:off x="6531938" y="1745986"/>
            <a:ext cx="3750754" cy="41638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2223" y="1532142"/>
            <a:ext cx="4430183" cy="493830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5933" y="3186600"/>
            <a:ext cx="7301331" cy="2560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761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Neural Network Zoo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5"/>
            <a:ext cx="5145333" cy="4351338"/>
          </a:xfrm>
        </p:spPr>
        <p:txBody>
          <a:bodyPr/>
          <a:lstStyle/>
          <a:p>
            <a:r>
              <a:rPr lang="en-US" dirty="0">
                <a:hlinkClick r:id="rId2"/>
              </a:rPr>
              <a:t>http://www.asimovinstitute.org/neural-network-zoo/</a:t>
            </a:r>
            <a:r>
              <a:rPr lang="en-US" dirty="0"/>
              <a:t>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2539" y="863601"/>
            <a:ext cx="3826195" cy="5655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6079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/>
              <a:t>CNN Applications: Single-shot Detection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4"/>
            <a:ext cx="5196133" cy="5032375"/>
          </a:xfrm>
        </p:spPr>
        <p:txBody>
          <a:bodyPr>
            <a:normAutofit/>
          </a:bodyPr>
          <a:lstStyle/>
          <a:p>
            <a:r>
              <a:rPr lang="en-US" dirty="0"/>
              <a:t>Combines region-proposal (regression) and object detection (classification) into a single step</a:t>
            </a:r>
          </a:p>
          <a:p>
            <a:r>
              <a:rPr lang="en-US" dirty="0"/>
              <a:t>Use deep-level feature maps to predict class scores and bounding boxes</a:t>
            </a:r>
          </a:p>
          <a:p>
            <a:r>
              <a:rPr lang="en-US" sz="2600" dirty="0"/>
              <a:t>Families of Single-shot detectors:</a:t>
            </a:r>
          </a:p>
          <a:p>
            <a:pPr lvl="1"/>
            <a:r>
              <a:rPr lang="en-US" dirty="0"/>
              <a:t>YOLO (single activation map for both class and region)</a:t>
            </a:r>
          </a:p>
          <a:p>
            <a:pPr lvl="1"/>
            <a:r>
              <a:rPr lang="en-US" dirty="0"/>
              <a:t>SSD (different activations)</a:t>
            </a:r>
          </a:p>
          <a:p>
            <a:pPr lvl="1"/>
            <a:r>
              <a:rPr lang="en-US" dirty="0"/>
              <a:t>R-FCN (like Faster R-CNN)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748234"/>
            <a:ext cx="5930396" cy="4506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418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CNN Applications: Object Segmentation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4"/>
            <a:ext cx="4586533" cy="5184776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Create a map of the detected object areas</a:t>
            </a:r>
          </a:p>
          <a:p>
            <a:r>
              <a:rPr lang="en-US" dirty="0"/>
              <a:t>“Fully-convolutional” networks</a:t>
            </a:r>
          </a:p>
          <a:p>
            <a:pPr lvl="1"/>
            <a:r>
              <a:rPr lang="en-US" dirty="0"/>
              <a:t>Substitute fully-connected layer at end for another convolutional layer</a:t>
            </a:r>
          </a:p>
          <a:p>
            <a:pPr lvl="1"/>
            <a:r>
              <a:rPr lang="en-US" dirty="0"/>
              <a:t>Activations show object</a:t>
            </a:r>
          </a:p>
          <a:p>
            <a:r>
              <a:rPr lang="en-US" dirty="0"/>
              <a:t>Resolution is lost in </a:t>
            </a:r>
            <a:r>
              <a:rPr lang="en-US" dirty="0" err="1"/>
              <a:t>upsampling</a:t>
            </a:r>
            <a:r>
              <a:rPr lang="en-US" dirty="0"/>
              <a:t> step</a:t>
            </a:r>
          </a:p>
          <a:p>
            <a:pPr lvl="1"/>
            <a:r>
              <a:rPr lang="en-US" dirty="0"/>
              <a:t>Skip-connections to bring in some of the “lost” resolution</a:t>
            </a:r>
          </a:p>
          <a:p>
            <a:r>
              <a:rPr lang="en-US" i="1" dirty="0"/>
              <a:t>EXTREME</a:t>
            </a:r>
            <a:r>
              <a:rPr lang="en-US" dirty="0"/>
              <a:t> Segmentation</a:t>
            </a:r>
          </a:p>
          <a:p>
            <a:pPr lvl="1"/>
            <a:r>
              <a:rPr lang="en-US" dirty="0"/>
              <a:t>Replace </a:t>
            </a:r>
            <a:r>
              <a:rPr lang="en-US" dirty="0" err="1"/>
              <a:t>upsampling</a:t>
            </a:r>
            <a:r>
              <a:rPr lang="en-US" dirty="0"/>
              <a:t> with a complete deconvolution stack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6533" y="1825625"/>
            <a:ext cx="6400378" cy="371104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4894" y="1926431"/>
            <a:ext cx="6597106" cy="374517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6057" y="1943364"/>
            <a:ext cx="6266173" cy="4233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888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CNN Applications: Object Segmentation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120000" y="1825624"/>
            <a:ext cx="10233800" cy="5032375"/>
          </a:xfrm>
        </p:spPr>
        <p:txBody>
          <a:bodyPr/>
          <a:lstStyle/>
          <a:p>
            <a:r>
              <a:rPr lang="en-US" i="1" dirty="0"/>
              <a:t>“</a:t>
            </a:r>
            <a:r>
              <a:rPr lang="en-US" dirty="0" err="1"/>
              <a:t>DeconvNet</a:t>
            </a:r>
            <a:r>
              <a:rPr lang="en-US" dirty="0"/>
              <a:t>”: </a:t>
            </a:r>
            <a:r>
              <a:rPr lang="en-US" i="1" dirty="0"/>
              <a:t>Super-</a:t>
            </a:r>
            <a:r>
              <a:rPr lang="en-US" dirty="0"/>
              <a:t>expensive to train</a:t>
            </a:r>
          </a:p>
          <a:p>
            <a:r>
              <a:rPr lang="en-US" dirty="0"/>
              <a:t>But results are excellent</a:t>
            </a:r>
          </a:p>
          <a:p>
            <a:pPr lvl="1"/>
            <a:r>
              <a:rPr lang="en-US" dirty="0"/>
              <a:t>Particularly for small objects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64" y="2546723"/>
            <a:ext cx="11829119" cy="305646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8640" y="3236653"/>
            <a:ext cx="6996520" cy="3502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104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1120000" y="1825624"/>
            <a:ext cx="10233800" cy="5032375"/>
          </a:xfrm>
        </p:spPr>
        <p:txBody>
          <a:bodyPr/>
          <a:lstStyle/>
          <a:p>
            <a:r>
              <a:rPr lang="en-US" dirty="0"/>
              <a:t>CNNs are mostly “convolutions inside a deep network”</a:t>
            </a:r>
          </a:p>
          <a:p>
            <a:pPr lvl="1"/>
            <a:r>
              <a:rPr lang="en-US" dirty="0"/>
              <a:t>Main operator (i.e. </a:t>
            </a:r>
            <a:r>
              <a:rPr lang="en-US" b="1" dirty="0"/>
              <a:t>most important</a:t>
            </a:r>
            <a:r>
              <a:rPr lang="en-US" dirty="0"/>
              <a:t>) is the convolution</a:t>
            </a:r>
          </a:p>
          <a:p>
            <a:pPr lvl="1"/>
            <a:r>
              <a:rPr lang="en-US" dirty="0"/>
              <a:t>Exploits image sparsity: important features are </a:t>
            </a:r>
            <a:r>
              <a:rPr lang="en-US" b="1" dirty="0"/>
              <a:t>local</a:t>
            </a:r>
            <a:endParaRPr lang="en-US" dirty="0"/>
          </a:p>
          <a:p>
            <a:r>
              <a:rPr lang="en-US" dirty="0"/>
              <a:t>A couple new[</a:t>
            </a:r>
            <a:r>
              <a:rPr lang="en-US" dirty="0" err="1"/>
              <a:t>ish</a:t>
            </a:r>
            <a:r>
              <a:rPr lang="en-US" dirty="0"/>
              <a:t>] tricks include</a:t>
            </a:r>
          </a:p>
          <a:p>
            <a:pPr lvl="1"/>
            <a:r>
              <a:rPr lang="en-US" dirty="0"/>
              <a:t>Automatically learning the filters as part of the training process</a:t>
            </a:r>
          </a:p>
          <a:p>
            <a:pPr lvl="1"/>
            <a:r>
              <a:rPr lang="en-US" dirty="0"/>
              <a:t>Using pooling </a:t>
            </a:r>
          </a:p>
          <a:p>
            <a:pPr lvl="1"/>
            <a:r>
              <a:rPr lang="en-US" dirty="0"/>
              <a:t>1x1 convolutions</a:t>
            </a:r>
          </a:p>
          <a:p>
            <a:r>
              <a:rPr lang="en-US" dirty="0"/>
              <a:t>Applications include</a:t>
            </a:r>
          </a:p>
          <a:p>
            <a:pPr lvl="1"/>
            <a:r>
              <a:rPr lang="en-US" dirty="0"/>
              <a:t>Object detection (is there an object)</a:t>
            </a:r>
          </a:p>
          <a:p>
            <a:pPr lvl="1"/>
            <a:r>
              <a:rPr lang="en-US" dirty="0"/>
              <a:t>Object localization and segmentation (where is the object)</a:t>
            </a:r>
          </a:p>
          <a:p>
            <a:pPr lvl="1"/>
            <a:r>
              <a:rPr lang="en-US" dirty="0"/>
              <a:t>Object classification (what is the object)</a:t>
            </a:r>
          </a:p>
          <a:p>
            <a:pPr lvl="1"/>
            <a:r>
              <a:rPr lang="en-US" dirty="0"/>
              <a:t>Zero- and single-shot detectors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8044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4"/>
            <a:ext cx="10233800" cy="5032375"/>
          </a:xfrm>
        </p:spPr>
        <p:txBody>
          <a:bodyPr>
            <a:normAutofit/>
          </a:bodyPr>
          <a:lstStyle/>
          <a:p>
            <a:r>
              <a:rPr lang="en-US" dirty="0"/>
              <a:t>The Neural Network Zoo</a:t>
            </a:r>
          </a:p>
          <a:p>
            <a:pPr lvl="1"/>
            <a:r>
              <a:rPr lang="en-US" dirty="0">
                <a:hlinkClick r:id="rId2"/>
              </a:rPr>
              <a:t>http://www.asimovinstitute.org/neural-network-zoo/</a:t>
            </a:r>
            <a:r>
              <a:rPr lang="en-US" dirty="0"/>
              <a:t> </a:t>
            </a:r>
          </a:p>
          <a:p>
            <a:r>
              <a:rPr lang="en-US" dirty="0"/>
              <a:t>Deep Learning Book, Chapter 9: “Convolutional Networks”</a:t>
            </a:r>
          </a:p>
          <a:p>
            <a:pPr lvl="1"/>
            <a:r>
              <a:rPr lang="en-US" dirty="0">
                <a:hlinkClick r:id="rId3"/>
              </a:rPr>
              <a:t>http://www.deeplearningbook.org/contents/convnets.html</a:t>
            </a:r>
            <a:r>
              <a:rPr lang="en-US" dirty="0"/>
              <a:t> </a:t>
            </a:r>
          </a:p>
          <a:p>
            <a:r>
              <a:rPr lang="en-US" dirty="0"/>
              <a:t>Convolution Arithmetic code (for generating awesome gifs)</a:t>
            </a:r>
          </a:p>
          <a:p>
            <a:pPr lvl="1"/>
            <a:r>
              <a:rPr lang="en-US" dirty="0">
                <a:hlinkClick r:id="rId4"/>
              </a:rPr>
              <a:t>https://github.com/vdumoulin/conv_arithmetic</a:t>
            </a:r>
            <a:r>
              <a:rPr lang="en-US" dirty="0"/>
              <a:t> </a:t>
            </a:r>
          </a:p>
          <a:p>
            <a:r>
              <a:rPr lang="en-US" dirty="0"/>
              <a:t>1x1 Convolutions</a:t>
            </a:r>
          </a:p>
          <a:p>
            <a:pPr lvl="1"/>
            <a:r>
              <a:rPr lang="en-US" dirty="0">
                <a:hlinkClick r:id="rId5"/>
              </a:rPr>
              <a:t>https://iamaaditya.github.io/2016/03/one-by-one-convolution/</a:t>
            </a:r>
            <a:endParaRPr lang="en-US" dirty="0"/>
          </a:p>
          <a:p>
            <a:r>
              <a:rPr lang="en-US" dirty="0"/>
              <a:t>AI </a:t>
            </a:r>
            <a:r>
              <a:rPr lang="en-US" dirty="0" err="1"/>
              <a:t>Gitbook</a:t>
            </a:r>
            <a:endParaRPr lang="en-US" dirty="0"/>
          </a:p>
          <a:p>
            <a:pPr lvl="1"/>
            <a:r>
              <a:rPr lang="en-US" dirty="0">
                <a:hlinkClick r:id="rId6"/>
              </a:rPr>
              <a:t>https://leonardoaraujosantos.gitbooks.io/artificial-inteligence/</a:t>
            </a:r>
            <a:r>
              <a:rPr lang="en-US" dirty="0"/>
              <a:t> 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9481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Neural Network Zoo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5"/>
            <a:ext cx="5145333" cy="4351338"/>
          </a:xfrm>
        </p:spPr>
        <p:txBody>
          <a:bodyPr/>
          <a:lstStyle/>
          <a:p>
            <a:r>
              <a:rPr lang="en-US" dirty="0">
                <a:hlinkClick r:id="rId2"/>
              </a:rPr>
              <a:t>http://www.asimovinstitute.org/neural-network-zoo/</a:t>
            </a:r>
            <a:r>
              <a:rPr lang="en-US" dirty="0"/>
              <a:t>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2539" y="863601"/>
            <a:ext cx="3826195" cy="5655732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7772400" y="3691467"/>
            <a:ext cx="4301067" cy="1540933"/>
          </a:xfrm>
          <a:prstGeom prst="ellipse">
            <a:avLst/>
          </a:prstGeom>
          <a:noFill/>
          <a:ln w="635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865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5"/>
            <a:ext cx="4969943" cy="4351338"/>
          </a:xfrm>
        </p:spPr>
        <p:txBody>
          <a:bodyPr/>
          <a:lstStyle/>
          <a:p>
            <a:r>
              <a:rPr lang="en-US" dirty="0"/>
              <a:t>Basically a fancy way of saying “multiplication”</a:t>
            </a:r>
          </a:p>
          <a:p>
            <a:r>
              <a:rPr lang="en-US" dirty="0"/>
              <a:t>Originally devised to make non-differentiable signals differentiable</a:t>
            </a:r>
          </a:p>
          <a:p>
            <a:r>
              <a:rPr lang="en-US" dirty="0"/>
              <a:t>KDE is related to convolution</a:t>
            </a:r>
          </a:p>
          <a:p>
            <a:r>
              <a:rPr lang="en-US" dirty="0"/>
              <a:t>For an input function </a:t>
            </a:r>
            <a:r>
              <a:rPr lang="en-US" i="1" dirty="0"/>
              <a:t>f</a:t>
            </a:r>
            <a:r>
              <a:rPr lang="en-US" dirty="0"/>
              <a:t> and convolutional filter </a:t>
            </a:r>
            <a:r>
              <a:rPr lang="en-US" i="1" dirty="0"/>
              <a:t>g</a:t>
            </a:r>
            <a:r>
              <a:rPr lang="en-US" dirty="0"/>
              <a:t>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9943" y="3096247"/>
            <a:ext cx="5913118" cy="347335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9943" y="349249"/>
            <a:ext cx="5913118" cy="253999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8233" y="5566833"/>
            <a:ext cx="1041400" cy="43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674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5"/>
            <a:ext cx="4036201" cy="4351338"/>
          </a:xfrm>
        </p:spPr>
        <p:txBody>
          <a:bodyPr/>
          <a:lstStyle/>
          <a:p>
            <a:r>
              <a:rPr lang="en-US" dirty="0"/>
              <a:t>Can be viewed as an </a:t>
            </a:r>
            <a:r>
              <a:rPr lang="en-US" i="1" dirty="0"/>
              <a:t>integral transform</a:t>
            </a:r>
            <a:endParaRPr lang="en-US" dirty="0"/>
          </a:p>
          <a:p>
            <a:pPr lvl="1"/>
            <a:r>
              <a:rPr lang="en-US" dirty="0"/>
              <a:t>One of the signals is shifted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6201" y="1805517"/>
            <a:ext cx="5943600" cy="18669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6201" y="4067440"/>
            <a:ext cx="5943600" cy="17145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366" y="4136510"/>
            <a:ext cx="4279901" cy="1576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697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 in 2D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1" y="1825625"/>
            <a:ext cx="4627094" cy="4351338"/>
          </a:xfrm>
        </p:spPr>
        <p:txBody>
          <a:bodyPr/>
          <a:lstStyle/>
          <a:p>
            <a:r>
              <a:rPr lang="en-US" dirty="0"/>
              <a:t>2D convolutions are critical in computer vision</a:t>
            </a:r>
          </a:p>
          <a:p>
            <a:r>
              <a:rPr lang="en-US" dirty="0"/>
              <a:t>Basic idea is still the same</a:t>
            </a:r>
          </a:p>
          <a:p>
            <a:pPr lvl="1"/>
            <a:r>
              <a:rPr lang="en-US" dirty="0"/>
              <a:t>Choose a kernel</a:t>
            </a:r>
          </a:p>
          <a:p>
            <a:pPr lvl="1"/>
            <a:r>
              <a:rPr lang="en-US" dirty="0"/>
              <a:t>Run kernel over image</a:t>
            </a:r>
          </a:p>
          <a:p>
            <a:pPr lvl="1"/>
            <a:r>
              <a:rPr lang="en-US" dirty="0"/>
              <a:t>Build a representation of the convolved image (likely an intermediate representation)</a:t>
            </a:r>
          </a:p>
          <a:p>
            <a:r>
              <a:rPr lang="en-US" dirty="0"/>
              <a:t>Lots of applications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7095" y="1882113"/>
            <a:ext cx="5805672" cy="4238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539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 in 2D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4"/>
            <a:ext cx="10233800" cy="5032375"/>
          </a:xfrm>
        </p:spPr>
        <p:txBody>
          <a:bodyPr/>
          <a:lstStyle/>
          <a:p>
            <a:r>
              <a:rPr lang="en-US" dirty="0"/>
              <a:t>Specific kernels can highlight different image features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This kernel is an </a:t>
            </a:r>
            <a:r>
              <a:rPr lang="en-US" b="1" dirty="0"/>
              <a:t>edge detector</a:t>
            </a:r>
            <a:r>
              <a:rPr lang="en-US" dirty="0"/>
              <a:t> (others can be smoothers, sharpeners,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8988" y="2411677"/>
            <a:ext cx="8574024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162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 in 2D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5"/>
            <a:ext cx="4434133" cy="4351338"/>
          </a:xfrm>
        </p:spPr>
        <p:txBody>
          <a:bodyPr/>
          <a:lstStyle/>
          <a:p>
            <a:r>
              <a:rPr lang="en-US" dirty="0"/>
              <a:t>Works basically the same as 1D</a:t>
            </a:r>
          </a:p>
          <a:p>
            <a:endParaRPr lang="en-US" dirty="0"/>
          </a:p>
          <a:p>
            <a:r>
              <a:rPr lang="en-US" dirty="0"/>
              <a:t>Filter / kernel computes a dot product with underlying pixels</a:t>
            </a:r>
          </a:p>
          <a:p>
            <a:r>
              <a:rPr lang="en-US" dirty="0"/>
              <a:t>Generates an output</a:t>
            </a:r>
          </a:p>
          <a:p>
            <a:r>
              <a:rPr lang="en-US" dirty="0"/>
              <a:t>Shift kernel and repeat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4132" y="1825625"/>
            <a:ext cx="5774981" cy="34745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6317" y="1690688"/>
            <a:ext cx="6130609" cy="4199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9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 in 2D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9999" y="1825625"/>
            <a:ext cx="4289147" cy="4351338"/>
          </a:xfrm>
        </p:spPr>
        <p:txBody>
          <a:bodyPr/>
          <a:lstStyle/>
          <a:p>
            <a:r>
              <a:rPr lang="en-US" b="1" dirty="0"/>
              <a:t>Stride</a:t>
            </a:r>
            <a:r>
              <a:rPr lang="en-US" dirty="0"/>
              <a:t> dictates how far the kernel</a:t>
            </a:r>
            <a:r>
              <a:rPr lang="en-US" b="1" dirty="0"/>
              <a:t> </a:t>
            </a:r>
            <a:r>
              <a:rPr lang="en-US" dirty="0"/>
              <a:t>moves after each convolution</a:t>
            </a:r>
          </a:p>
          <a:p>
            <a:r>
              <a:rPr lang="en-US" b="1" dirty="0"/>
              <a:t>Padding</a:t>
            </a:r>
            <a:r>
              <a:rPr lang="en-US" dirty="0"/>
              <a:t> is used to help with edge cases</a:t>
            </a:r>
            <a:endParaRPr lang="en-US" b="1" dirty="0"/>
          </a:p>
          <a:p>
            <a:endParaRPr lang="en-US" dirty="0"/>
          </a:p>
          <a:p>
            <a:r>
              <a:rPr lang="en-US" dirty="0"/>
              <a:t>Pictured: stride of 2, padding of 1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9147" y="1305780"/>
            <a:ext cx="6113986" cy="5391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705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Depth">
  <a:themeElements>
    <a:clrScheme name="Depth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Depth">
      <a:maj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Depth</Template>
  <TotalTime>9263</TotalTime>
  <Words>773</Words>
  <Application>Microsoft Macintosh PowerPoint</Application>
  <PresentationFormat>Widescreen</PresentationFormat>
  <Paragraphs>156</Paragraphs>
  <Slides>24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Calibri</vt:lpstr>
      <vt:lpstr>Corbel</vt:lpstr>
      <vt:lpstr>Depth</vt:lpstr>
      <vt:lpstr>Convolutional Neural Networks</vt:lpstr>
      <vt:lpstr>The Neural Network Zoo</vt:lpstr>
      <vt:lpstr>The Neural Network Zoo</vt:lpstr>
      <vt:lpstr>Convolution</vt:lpstr>
      <vt:lpstr>Convolution</vt:lpstr>
      <vt:lpstr>Convolution in 2D</vt:lpstr>
      <vt:lpstr>Convolution in 2D</vt:lpstr>
      <vt:lpstr>Convolution in 2D</vt:lpstr>
      <vt:lpstr>Convolution in 2D</vt:lpstr>
      <vt:lpstr>Pooling</vt:lpstr>
      <vt:lpstr>Filters</vt:lpstr>
      <vt:lpstr>Convolution</vt:lpstr>
      <vt:lpstr>Parameter Sharing</vt:lpstr>
      <vt:lpstr>CNNs in Practice</vt:lpstr>
      <vt:lpstr>CNNs in Practice</vt:lpstr>
      <vt:lpstr>CNNs in Practice</vt:lpstr>
      <vt:lpstr>CNNs in Practice</vt:lpstr>
      <vt:lpstr>CNNs in Practice</vt:lpstr>
      <vt:lpstr>CNN Applications: Object Localization</vt:lpstr>
      <vt:lpstr>CNN Applications: Single-shot Detection</vt:lpstr>
      <vt:lpstr>CNN Applications: Object Segmentation</vt:lpstr>
      <vt:lpstr>CNN Applications: Object Segmentation</vt:lpstr>
      <vt:lpstr>Conclusions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Dictionary Learning</dc:title>
  <dc:creator>Shannon Quinn</dc:creator>
  <cp:lastModifiedBy>Shannon Quinn</cp:lastModifiedBy>
  <cp:revision>276</cp:revision>
  <dcterms:created xsi:type="dcterms:W3CDTF">2017-09-09T20:28:18Z</dcterms:created>
  <dcterms:modified xsi:type="dcterms:W3CDTF">2021-11-01T18:44:20Z</dcterms:modified>
</cp:coreProperties>
</file>